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5"/>
  </p:notesMasterIdLst>
  <p:sldIdLst>
    <p:sldId id="272" r:id="rId2"/>
    <p:sldId id="273" r:id="rId3"/>
    <p:sldId id="274" r:id="rId4"/>
    <p:sldId id="276" r:id="rId5"/>
    <p:sldId id="277" r:id="rId6"/>
    <p:sldId id="278" r:id="rId7"/>
    <p:sldId id="257" r:id="rId8"/>
    <p:sldId id="258" r:id="rId9"/>
    <p:sldId id="259" r:id="rId10"/>
    <p:sldId id="260" r:id="rId11"/>
    <p:sldId id="279" r:id="rId12"/>
    <p:sldId id="280" r:id="rId13"/>
    <p:sldId id="275" r:id="rId14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D0A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456"/>
    <p:restoredTop sz="91621"/>
  </p:normalViewPr>
  <p:slideViewPr>
    <p:cSldViewPr snapToGrid="0" snapToObjects="1">
      <p:cViewPr varScale="1">
        <p:scale>
          <a:sx n="116" d="100"/>
          <a:sy n="116" d="100"/>
        </p:scale>
        <p:origin x="14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0.png>
</file>

<file path=ppt/media/image11.tiff>
</file>

<file path=ppt/media/image2.tiff>
</file>

<file path=ppt/media/image3.tiff>
</file>

<file path=ppt/media/image4.tiff>
</file>

<file path=ppt/media/image5.png>
</file>

<file path=ppt/media/image6.png>
</file>

<file path=ppt/media/image7.png>
</file>

<file path=ppt/media/image8.tiff>
</file>

<file path=ppt/media/image9.png>
</file>

<file path=ppt/media/media1.wav>
</file>

<file path=ppt/media/media2.wav>
</file>

<file path=ppt/media/media3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405D4A-591D-2B41-B8F4-FA371B41D1CF}" type="datetimeFigureOut">
              <a:rPr lang="de-DE" smtClean="0"/>
              <a:t>10.12.18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57A71A-5AE3-EA43-B407-0093EC871AA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347859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Sampling Rate von 44.1kHz</a:t>
            </a:r>
          </a:p>
          <a:p>
            <a:r>
              <a:rPr lang="de-DE" dirty="0"/>
              <a:t>16 Bit Tiefe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57A71A-5AE3-EA43-B407-0093EC871AAE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62361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57A71A-5AE3-EA43-B407-0093EC871AAE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739359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feld 13"/>
          <p:cNvSpPr txBox="1"/>
          <p:nvPr userDrawn="1"/>
        </p:nvSpPr>
        <p:spPr>
          <a:xfrm>
            <a:off x="407509" y="717125"/>
            <a:ext cx="8885583" cy="1892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500" b="1" u="none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charset="0"/>
                <a:ea typeface="Helvetica" charset="0"/>
                <a:cs typeface="Helvetica" charset="0"/>
              </a:rPr>
              <a:t>Steganographie</a:t>
            </a:r>
            <a:r>
              <a:rPr lang="de-DE" sz="4500" b="1" u="none" baseline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charset="0"/>
                <a:ea typeface="Helvetica" charset="0"/>
                <a:cs typeface="Helvetica" charset="0"/>
              </a:rPr>
              <a:t> &amp; Steganalyse</a:t>
            </a:r>
          </a:p>
          <a:p>
            <a:r>
              <a:rPr lang="de-DE" sz="3600" b="0" i="1" u="none" baseline="0" dirty="0">
                <a:effectLst/>
                <a:latin typeface="Helvetica" charset="0"/>
                <a:ea typeface="Helvetica" charset="0"/>
                <a:cs typeface="Helvetica" charset="0"/>
              </a:rPr>
              <a:t>1. Seminarvortrag</a:t>
            </a:r>
            <a:br>
              <a:rPr lang="de-DE" sz="4500" b="1" baseline="0" dirty="0">
                <a:latin typeface="Helvetica" charset="0"/>
                <a:ea typeface="Helvetica" charset="0"/>
                <a:cs typeface="Helvetica" charset="0"/>
              </a:rPr>
            </a:br>
            <a:endParaRPr lang="de-DE" sz="36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5" name="Textfeld 14"/>
          <p:cNvSpPr txBox="1"/>
          <p:nvPr userDrawn="1"/>
        </p:nvSpPr>
        <p:spPr>
          <a:xfrm>
            <a:off x="4534531" y="5485532"/>
            <a:ext cx="416645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2100" b="1" i="0" u="none" dirty="0">
                <a:latin typeface="Helvetica" charset="0"/>
                <a:ea typeface="Helvetica" charset="0"/>
                <a:cs typeface="Helvetica" charset="0"/>
              </a:rPr>
              <a:t>Timo </a:t>
            </a:r>
            <a:r>
              <a:rPr lang="de-DE" sz="2100" b="1" i="0" u="none" dirty="0" err="1">
                <a:latin typeface="Helvetica" charset="0"/>
                <a:ea typeface="Helvetica" charset="0"/>
                <a:cs typeface="Helvetica" charset="0"/>
              </a:rPr>
              <a:t>Kaesbach</a:t>
            </a:r>
            <a:endParaRPr lang="de-DE" sz="2100" b="1" i="0" u="none" dirty="0">
              <a:latin typeface="Helvetica" charset="0"/>
              <a:ea typeface="Helvetica" charset="0"/>
              <a:cs typeface="Helvetica" charset="0"/>
            </a:endParaRPr>
          </a:p>
          <a:p>
            <a:pPr algn="r"/>
            <a:r>
              <a:rPr lang="de-DE" sz="2100" b="1" i="0" u="none" dirty="0">
                <a:latin typeface="Helvetica" charset="0"/>
                <a:ea typeface="Helvetica" charset="0"/>
                <a:cs typeface="Helvetica" charset="0"/>
              </a:rPr>
              <a:t>Marc</a:t>
            </a:r>
            <a:r>
              <a:rPr lang="de-DE" sz="2100" b="1" i="0" u="none" baseline="0" dirty="0">
                <a:latin typeface="Helvetica" charset="0"/>
                <a:ea typeface="Helvetica" charset="0"/>
                <a:cs typeface="Helvetica" charset="0"/>
              </a:rPr>
              <a:t> Torchala</a:t>
            </a:r>
          </a:p>
          <a:p>
            <a:pPr algn="r"/>
            <a:r>
              <a:rPr lang="de-DE" sz="2100" b="1" i="0" u="none" baseline="0" dirty="0">
                <a:latin typeface="Helvetica" charset="0"/>
                <a:ea typeface="Helvetica" charset="0"/>
                <a:cs typeface="Helvetica" charset="0"/>
              </a:rPr>
              <a:t>Felix Berger</a:t>
            </a:r>
          </a:p>
          <a:p>
            <a:pPr algn="r"/>
            <a:r>
              <a:rPr lang="de-DE" sz="2100" b="1" i="0" u="none" baseline="0" dirty="0">
                <a:latin typeface="Helvetica" charset="0"/>
                <a:ea typeface="Helvetica" charset="0"/>
                <a:cs typeface="Helvetica" charset="0"/>
              </a:rPr>
              <a:t>Moritz Nachtigall</a:t>
            </a:r>
            <a:endParaRPr lang="de-DE" sz="1500" i="0" dirty="0">
              <a:latin typeface="Helvetica" charset="0"/>
              <a:ea typeface="Helvetica" charset="0"/>
              <a:cs typeface="Helvetica" charset="0"/>
            </a:endParaRPr>
          </a:p>
        </p:txBody>
      </p:sp>
      <p:cxnSp>
        <p:nvCxnSpPr>
          <p:cNvPr id="17" name="Gerade Verbindung 16"/>
          <p:cNvCxnSpPr/>
          <p:nvPr userDrawn="1"/>
        </p:nvCxnSpPr>
        <p:spPr>
          <a:xfrm flipV="1">
            <a:off x="0" y="2637183"/>
            <a:ext cx="9144000" cy="13252"/>
          </a:xfrm>
          <a:prstGeom prst="line">
            <a:avLst/>
          </a:prstGeom>
          <a:ln w="889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Bild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97655" y="5579538"/>
            <a:ext cx="1229814" cy="873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59202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5443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978954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543676" y="365129"/>
            <a:ext cx="1971675" cy="5811839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628656" y="365129"/>
            <a:ext cx="5800725" cy="581183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12201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8650" y="468677"/>
            <a:ext cx="7886700" cy="1325563"/>
          </a:xfrm>
        </p:spPr>
        <p:txBody>
          <a:bodyPr/>
          <a:lstStyle>
            <a:lvl1pPr>
              <a:defRPr b="1"/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chemeClr val="accent6"/>
              </a:buClr>
              <a:defRPr/>
            </a:lvl1pPr>
            <a:lvl2pPr>
              <a:buClr>
                <a:schemeClr val="accent6"/>
              </a:buClr>
              <a:defRPr sz="1900"/>
            </a:lvl2pPr>
            <a:lvl3pPr>
              <a:buClr>
                <a:schemeClr val="accent6"/>
              </a:buClr>
              <a:defRPr sz="1800"/>
            </a:lvl3pPr>
            <a:lvl4pPr>
              <a:buClr>
                <a:schemeClr val="accent6"/>
              </a:buClr>
              <a:defRPr sz="1600"/>
            </a:lvl4pPr>
            <a:lvl5pPr>
              <a:buClr>
                <a:schemeClr val="accent6"/>
              </a:buClr>
              <a:defRPr sz="14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8" name="Textfeld 7"/>
          <p:cNvSpPr txBox="1"/>
          <p:nvPr userDrawn="1"/>
        </p:nvSpPr>
        <p:spPr>
          <a:xfrm>
            <a:off x="2144815" y="23358"/>
            <a:ext cx="4854370" cy="338554"/>
          </a:xfrm>
          <a:prstGeom prst="rect">
            <a:avLst/>
          </a:prstGeom>
          <a:noFill/>
        </p:spPr>
        <p:txBody>
          <a:bodyPr wrap="square" rtlCol="0" anchor="t" anchorCtr="1">
            <a:spAutoFit/>
          </a:bodyPr>
          <a:lstStyle/>
          <a:p>
            <a:pPr algn="ctr"/>
            <a:r>
              <a:rPr lang="de-DE" sz="1600" b="1" i="0" dirty="0" err="1">
                <a:effectLst/>
                <a:latin typeface="Helvetica" charset="0"/>
                <a:ea typeface="Helvetica" charset="0"/>
                <a:cs typeface="Helvetica" charset="0"/>
              </a:rPr>
              <a:t>Steganographie</a:t>
            </a:r>
            <a:r>
              <a:rPr lang="de-DE" sz="1600" b="1" i="0" baseline="0" dirty="0">
                <a:effectLst/>
                <a:latin typeface="Helvetica" charset="0"/>
                <a:ea typeface="Helvetica" charset="0"/>
                <a:cs typeface="Helvetica" charset="0"/>
              </a:rPr>
              <a:t> &amp; Steganalyse</a:t>
            </a:r>
            <a:endParaRPr lang="de-DE" sz="1600" b="0" i="1" dirty="0">
              <a:effectLst/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9" name="Textfeld 8"/>
          <p:cNvSpPr txBox="1"/>
          <p:nvPr userDrawn="1"/>
        </p:nvSpPr>
        <p:spPr>
          <a:xfrm>
            <a:off x="0" y="6356394"/>
            <a:ext cx="27581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b="1" dirty="0">
                <a:effectLst/>
                <a:latin typeface="Helvetica" charset="0"/>
                <a:ea typeface="Helvetica" charset="0"/>
                <a:cs typeface="Helvetica" charset="0"/>
              </a:rPr>
              <a:t>Felix</a:t>
            </a:r>
            <a:r>
              <a:rPr lang="de-DE" sz="1400" b="1" baseline="0" dirty="0">
                <a:effectLst/>
                <a:latin typeface="Helvetica" charset="0"/>
                <a:ea typeface="Helvetica" charset="0"/>
                <a:cs typeface="Helvetica" charset="0"/>
              </a:rPr>
              <a:t> Berger</a:t>
            </a:r>
            <a:br>
              <a:rPr lang="de-DE" sz="1400" b="1" baseline="0" dirty="0">
                <a:effectLst/>
                <a:latin typeface="Helvetica" charset="0"/>
                <a:ea typeface="Helvetica" charset="0"/>
                <a:cs typeface="Helvetica" charset="0"/>
              </a:rPr>
            </a:br>
            <a:r>
              <a:rPr lang="de-DE" sz="1400" b="1" baseline="0">
                <a:effectLst/>
                <a:latin typeface="Helvetica" charset="0"/>
                <a:ea typeface="Helvetica" charset="0"/>
                <a:cs typeface="Helvetica" charset="0"/>
              </a:rPr>
              <a:t>Marc Torchala</a:t>
            </a:r>
            <a:endParaRPr lang="de-DE" sz="1400" b="1" dirty="0">
              <a:effectLst/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4" name="Textfeld 13"/>
          <p:cNvSpPr txBox="1"/>
          <p:nvPr userDrawn="1"/>
        </p:nvSpPr>
        <p:spPr>
          <a:xfrm>
            <a:off x="8579145" y="33462"/>
            <a:ext cx="5648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04C0F49E-C000-F84D-A02F-74E671EBD9F4}" type="slidenum">
              <a:rPr lang="de-DE" sz="1400" b="1" smtClean="0">
                <a:effectLst/>
                <a:latin typeface="Helvetica" charset="0"/>
                <a:ea typeface="Helvetica" charset="0"/>
                <a:cs typeface="Helvetica" charset="0"/>
              </a:rPr>
              <a:pPr algn="r"/>
              <a:t>‹Nr.›</a:t>
            </a:fld>
            <a:endParaRPr lang="de-DE" sz="1200" b="1" dirty="0">
              <a:effectLst/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5" name="Textfeld 14"/>
          <p:cNvSpPr txBox="1"/>
          <p:nvPr userDrawn="1"/>
        </p:nvSpPr>
        <p:spPr>
          <a:xfrm>
            <a:off x="0" y="38865"/>
            <a:ext cx="23676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D023192D-BAE1-D245-AB5C-2881A0B0907B}" type="datetime4">
              <a:rPr lang="de-DE" sz="1400" b="1" smtClean="0">
                <a:effectLst/>
                <a:latin typeface="Helvetica" charset="0"/>
                <a:ea typeface="Helvetica" charset="0"/>
                <a:cs typeface="Helvetica" charset="0"/>
              </a:rPr>
              <a:t>10. Dezember 2018</a:t>
            </a:fld>
            <a:endParaRPr lang="de-DE" sz="1400" b="1" dirty="0">
              <a:effectLst/>
              <a:latin typeface="Helvetica" charset="0"/>
              <a:ea typeface="Helvetica" charset="0"/>
              <a:cs typeface="Helvetica" charset="0"/>
            </a:endParaRPr>
          </a:p>
        </p:txBody>
      </p:sp>
      <p:cxnSp>
        <p:nvCxnSpPr>
          <p:cNvPr id="16" name="Gerade Verbindung 15"/>
          <p:cNvCxnSpPr/>
          <p:nvPr userDrawn="1"/>
        </p:nvCxnSpPr>
        <p:spPr>
          <a:xfrm flipV="1">
            <a:off x="-14990" y="367587"/>
            <a:ext cx="9144000" cy="13252"/>
          </a:xfrm>
          <a:prstGeom prst="line">
            <a:avLst/>
          </a:prstGeom>
          <a:ln w="412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7"/>
          <p:cNvCxnSpPr/>
          <p:nvPr userDrawn="1"/>
        </p:nvCxnSpPr>
        <p:spPr>
          <a:xfrm>
            <a:off x="0" y="6353353"/>
            <a:ext cx="9148970" cy="1075"/>
          </a:xfrm>
          <a:prstGeom prst="line">
            <a:avLst/>
          </a:prstGeom>
          <a:ln w="412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Bild 1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23938" y="6448811"/>
            <a:ext cx="496124" cy="352509"/>
          </a:xfrm>
          <a:prstGeom prst="rect">
            <a:avLst/>
          </a:prstGeom>
        </p:spPr>
      </p:pic>
      <p:sp>
        <p:nvSpPr>
          <p:cNvPr id="12" name="Textfeld 11"/>
          <p:cNvSpPr txBox="1"/>
          <p:nvPr userDrawn="1"/>
        </p:nvSpPr>
        <p:spPr>
          <a:xfrm>
            <a:off x="7482477" y="6371044"/>
            <a:ext cx="16465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1400" b="1" baseline="0" dirty="0">
                <a:effectLst/>
                <a:latin typeface="Helvetica" charset="0"/>
                <a:ea typeface="Helvetica" charset="0"/>
                <a:cs typeface="Helvetica" charset="0"/>
              </a:rPr>
              <a:t>Moritz Nachtigall</a:t>
            </a:r>
          </a:p>
          <a:p>
            <a:pPr algn="r"/>
            <a:r>
              <a:rPr lang="de-DE" sz="1400" b="1" baseline="0" dirty="0">
                <a:effectLst/>
                <a:latin typeface="Helvetica" charset="0"/>
                <a:ea typeface="Helvetica" charset="0"/>
                <a:cs typeface="Helvetica" charset="0"/>
              </a:rPr>
              <a:t>Timo </a:t>
            </a:r>
            <a:r>
              <a:rPr lang="de-DE" sz="1400" b="1" baseline="0" dirty="0" err="1">
                <a:effectLst/>
                <a:latin typeface="Helvetica" charset="0"/>
                <a:ea typeface="Helvetica" charset="0"/>
                <a:cs typeface="Helvetica" charset="0"/>
              </a:rPr>
              <a:t>Kaesbach</a:t>
            </a:r>
            <a:endParaRPr lang="de-DE" sz="1400" b="1" dirty="0">
              <a:effectLst/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63450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3888" y="1709744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23888" y="4589465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87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50" indent="0">
              <a:buNone/>
              <a:defRPr sz="1351">
                <a:solidFill>
                  <a:schemeClr val="tx1">
                    <a:tint val="75000"/>
                  </a:schemeClr>
                </a:solidFill>
              </a:defRPr>
            </a:lvl3pPr>
            <a:lvl4pPr marL="1028624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49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37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24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12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2994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69494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5146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9841" y="365129"/>
            <a:ext cx="78867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74" indent="0">
              <a:buNone/>
              <a:defRPr sz="1500" b="1"/>
            </a:lvl2pPr>
            <a:lvl3pPr marL="685750" indent="0">
              <a:buNone/>
              <a:defRPr sz="1351" b="1"/>
            </a:lvl3pPr>
            <a:lvl4pPr marL="1028624" indent="0">
              <a:buNone/>
              <a:defRPr sz="1200" b="1"/>
            </a:lvl4pPr>
            <a:lvl5pPr marL="1371498" indent="0">
              <a:buNone/>
              <a:defRPr sz="1200" b="1"/>
            </a:lvl5pPr>
            <a:lvl6pPr marL="1714372" indent="0">
              <a:buNone/>
              <a:defRPr sz="1200" b="1"/>
            </a:lvl6pPr>
            <a:lvl7pPr marL="2057247" indent="0">
              <a:buNone/>
              <a:defRPr sz="1200" b="1"/>
            </a:lvl7pPr>
            <a:lvl8pPr marL="2400120" indent="0">
              <a:buNone/>
              <a:defRPr sz="1200" b="1"/>
            </a:lvl8pPr>
            <a:lvl9pPr marL="2742994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29156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74" indent="0">
              <a:buNone/>
              <a:defRPr sz="1500" b="1"/>
            </a:lvl2pPr>
            <a:lvl3pPr marL="685750" indent="0">
              <a:buNone/>
              <a:defRPr sz="1351" b="1"/>
            </a:lvl3pPr>
            <a:lvl4pPr marL="1028624" indent="0">
              <a:buNone/>
              <a:defRPr sz="1200" b="1"/>
            </a:lvl4pPr>
            <a:lvl5pPr marL="1371498" indent="0">
              <a:buNone/>
              <a:defRPr sz="1200" b="1"/>
            </a:lvl5pPr>
            <a:lvl6pPr marL="1714372" indent="0">
              <a:buNone/>
              <a:defRPr sz="1200" b="1"/>
            </a:lvl6pPr>
            <a:lvl7pPr marL="2057247" indent="0">
              <a:buNone/>
              <a:defRPr sz="1200" b="1"/>
            </a:lvl7pPr>
            <a:lvl8pPr marL="2400120" indent="0">
              <a:buNone/>
              <a:defRPr sz="1200" b="1"/>
            </a:lvl8pPr>
            <a:lvl9pPr marL="2742994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29156" y="2505075"/>
            <a:ext cx="3887391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50102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948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89783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887391" y="987430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29841" y="2057403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874" indent="0">
              <a:buNone/>
              <a:defRPr sz="1051"/>
            </a:lvl2pPr>
            <a:lvl3pPr marL="685750" indent="0">
              <a:buNone/>
              <a:defRPr sz="900"/>
            </a:lvl3pPr>
            <a:lvl4pPr marL="1028624" indent="0">
              <a:buNone/>
              <a:defRPr sz="751"/>
            </a:lvl4pPr>
            <a:lvl5pPr marL="1371498" indent="0">
              <a:buNone/>
              <a:defRPr sz="751"/>
            </a:lvl5pPr>
            <a:lvl6pPr marL="1714372" indent="0">
              <a:buNone/>
              <a:defRPr sz="751"/>
            </a:lvl6pPr>
            <a:lvl7pPr marL="2057247" indent="0">
              <a:buNone/>
              <a:defRPr sz="751"/>
            </a:lvl7pPr>
            <a:lvl8pPr marL="2400120" indent="0">
              <a:buNone/>
              <a:defRPr sz="751"/>
            </a:lvl8pPr>
            <a:lvl9pPr marL="2742994" indent="0">
              <a:buNone/>
              <a:defRPr sz="75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6662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3887391" y="987430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874" indent="0">
              <a:buNone/>
              <a:defRPr sz="2100"/>
            </a:lvl2pPr>
            <a:lvl3pPr marL="685750" indent="0">
              <a:buNone/>
              <a:defRPr sz="1800"/>
            </a:lvl3pPr>
            <a:lvl4pPr marL="1028624" indent="0">
              <a:buNone/>
              <a:defRPr sz="1500"/>
            </a:lvl4pPr>
            <a:lvl5pPr marL="1371498" indent="0">
              <a:buNone/>
              <a:defRPr sz="1500"/>
            </a:lvl5pPr>
            <a:lvl6pPr marL="1714372" indent="0">
              <a:buNone/>
              <a:defRPr sz="1500"/>
            </a:lvl6pPr>
            <a:lvl7pPr marL="2057247" indent="0">
              <a:buNone/>
              <a:defRPr sz="1500"/>
            </a:lvl7pPr>
            <a:lvl8pPr marL="2400120" indent="0">
              <a:buNone/>
              <a:defRPr sz="1500"/>
            </a:lvl8pPr>
            <a:lvl9pPr marL="2742994" indent="0">
              <a:buNone/>
              <a:defRPr sz="1500"/>
            </a:lvl9pPr>
          </a:lstStyle>
          <a:p>
            <a:r>
              <a:rPr lang="de-DE"/>
              <a:t>Bild auf Platzhalter ziehen oder durch Klicken auf Symbol hinzufügen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29841" y="2057403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874" indent="0">
              <a:buNone/>
              <a:defRPr sz="1051"/>
            </a:lvl2pPr>
            <a:lvl3pPr marL="685750" indent="0">
              <a:buNone/>
              <a:defRPr sz="900"/>
            </a:lvl3pPr>
            <a:lvl4pPr marL="1028624" indent="0">
              <a:buNone/>
              <a:defRPr sz="751"/>
            </a:lvl4pPr>
            <a:lvl5pPr marL="1371498" indent="0">
              <a:buNone/>
              <a:defRPr sz="751"/>
            </a:lvl5pPr>
            <a:lvl6pPr marL="1714372" indent="0">
              <a:buNone/>
              <a:defRPr sz="751"/>
            </a:lvl6pPr>
            <a:lvl7pPr marL="2057247" indent="0">
              <a:buNone/>
              <a:defRPr sz="751"/>
            </a:lvl7pPr>
            <a:lvl8pPr marL="2400120" indent="0">
              <a:buNone/>
              <a:defRPr sz="751"/>
            </a:lvl8pPr>
            <a:lvl9pPr marL="2742994" indent="0">
              <a:buNone/>
              <a:defRPr sz="75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8568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628650" y="365129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4846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ctr" defTabSz="68575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1pPr>
    </p:titleStyle>
    <p:bodyStyle>
      <a:lvl1pPr marL="171438" indent="-171438" algn="l" defTabSz="685750" rtl="0" eaLnBrk="1" latinLnBrk="0" hangingPunct="1">
        <a:lnSpc>
          <a:spcPct val="90000"/>
        </a:lnSpc>
        <a:spcBef>
          <a:spcPts val="751"/>
        </a:spcBef>
        <a:buClr>
          <a:srgbClr val="FF0000"/>
        </a:buClr>
        <a:buFont typeface="Arial" charset="0"/>
        <a:buChar char="•"/>
        <a:defRPr sz="21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1pPr>
      <a:lvl2pPr marL="514314" indent="-171438" algn="l" defTabSz="685750" rtl="0" eaLnBrk="1" latinLnBrk="0" hangingPunct="1">
        <a:lnSpc>
          <a:spcPct val="90000"/>
        </a:lnSpc>
        <a:spcBef>
          <a:spcPts val="375"/>
        </a:spcBef>
        <a:buClr>
          <a:srgbClr val="FF0000"/>
        </a:buClr>
        <a:buFont typeface="Arial"/>
        <a:buChar char="•"/>
        <a:defRPr sz="18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2pPr>
      <a:lvl3pPr marL="857187" indent="-171438" algn="l" defTabSz="685750" rtl="0" eaLnBrk="1" latinLnBrk="0" hangingPunct="1">
        <a:lnSpc>
          <a:spcPct val="90000"/>
        </a:lnSpc>
        <a:spcBef>
          <a:spcPts val="375"/>
        </a:spcBef>
        <a:buClr>
          <a:srgbClr val="FF0000"/>
        </a:buClr>
        <a:buFont typeface="Arial"/>
        <a:buChar char="•"/>
        <a:defRPr sz="15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3pPr>
      <a:lvl4pPr marL="1200061" indent="-171438" algn="l" defTabSz="685750" rtl="0" eaLnBrk="1" latinLnBrk="0" hangingPunct="1">
        <a:lnSpc>
          <a:spcPct val="90000"/>
        </a:lnSpc>
        <a:spcBef>
          <a:spcPts val="375"/>
        </a:spcBef>
        <a:buClr>
          <a:srgbClr val="FF0000"/>
        </a:buClr>
        <a:buFont typeface="Arial"/>
        <a:buChar char="•"/>
        <a:defRPr sz="1351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4pPr>
      <a:lvl5pPr marL="1542935" indent="-171438" algn="l" defTabSz="685750" rtl="0" eaLnBrk="1" latinLnBrk="0" hangingPunct="1">
        <a:lnSpc>
          <a:spcPct val="90000"/>
        </a:lnSpc>
        <a:spcBef>
          <a:spcPts val="375"/>
        </a:spcBef>
        <a:buClr>
          <a:srgbClr val="FF0000"/>
        </a:buClr>
        <a:buFont typeface="Arial"/>
        <a:buChar char="•"/>
        <a:defRPr sz="1351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5pPr>
      <a:lvl6pPr marL="1885810" indent="-171438" algn="l" defTabSz="68575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6pPr>
      <a:lvl7pPr marL="2228683" indent="-171438" algn="l" defTabSz="68575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7pPr>
      <a:lvl8pPr marL="2571558" indent="-171438" algn="l" defTabSz="68575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8pPr>
      <a:lvl9pPr marL="2914434" indent="-171438" algn="l" defTabSz="68575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1pPr>
      <a:lvl2pPr marL="342874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2pPr>
      <a:lvl3pPr marL="685750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3pPr>
      <a:lvl4pPr marL="1028624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4pPr>
      <a:lvl5pPr marL="1371498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5pPr>
      <a:lvl6pPr marL="1714372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6pPr>
      <a:lvl7pPr marL="2057247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7pPr>
      <a:lvl8pPr marL="2400120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8pPr>
      <a:lvl9pPr marL="2742994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.xml"/><Relationship Id="rId3" Type="http://schemas.microsoft.com/office/2007/relationships/media" Target="../media/media2.wav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audio" Target="../media/media3.wav"/><Relationship Id="rId5" Type="http://schemas.microsoft.com/office/2007/relationships/media" Target="../media/media3.wav"/><Relationship Id="rId4" Type="http://schemas.openxmlformats.org/officeDocument/2006/relationships/audio" Target="../media/media2.wav"/><Relationship Id="rId9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08276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A978A5-CE8A-144A-96D2-A460B709F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Algorithmen: Frequenzraum-Verfahren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8CBCA99-8E23-4C45-9692-01D88DD601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Umwandlung des Originals in den Frequenzraum über</a:t>
            </a:r>
            <a:br>
              <a:rPr lang="de-DE" dirty="0"/>
            </a:br>
            <a:r>
              <a:rPr lang="de-DE" dirty="0"/>
              <a:t>Diskrete-Cosinus-Transformation</a:t>
            </a:r>
          </a:p>
          <a:p>
            <a:r>
              <a:rPr lang="de-DE" dirty="0"/>
              <a:t>Mehrere Möglichkeiten ein Wasserzeichen einzubetten:</a:t>
            </a:r>
          </a:p>
          <a:p>
            <a:pPr lvl="1"/>
            <a:r>
              <a:rPr lang="de-DE" dirty="0"/>
              <a:t>niedrigen Frequenzbereich</a:t>
            </a:r>
          </a:p>
          <a:p>
            <a:pPr lvl="1"/>
            <a:r>
              <a:rPr lang="de-DE" dirty="0"/>
              <a:t>mittleren Frequenzbereich</a:t>
            </a:r>
          </a:p>
          <a:p>
            <a:pPr lvl="1"/>
            <a:r>
              <a:rPr lang="de-DE" dirty="0"/>
              <a:t>hohen Frequenzbereich</a:t>
            </a:r>
          </a:p>
          <a:p>
            <a:endParaRPr lang="de-DE" dirty="0"/>
          </a:p>
          <a:p>
            <a:r>
              <a:rPr lang="de-DE" dirty="0"/>
              <a:t>Verfahren ist robust gegen viele Bildbearbeitungsoperationen</a:t>
            </a:r>
          </a:p>
          <a:p>
            <a:pPr lvl="1"/>
            <a:r>
              <a:rPr lang="de-DE" dirty="0"/>
              <a:t>Transformationen</a:t>
            </a:r>
          </a:p>
          <a:p>
            <a:pPr lvl="1"/>
            <a:r>
              <a:rPr lang="de-DE" dirty="0"/>
              <a:t>Kompressionen / Komprimierung</a:t>
            </a:r>
          </a:p>
          <a:p>
            <a:pPr lvl="1"/>
            <a:r>
              <a:rPr lang="de-DE" dirty="0"/>
              <a:t>Rauschen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763747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Ausblick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dirty="0"/>
              <a:t>Thema des nächsten Seminars:</a:t>
            </a:r>
          </a:p>
          <a:p>
            <a:pPr marL="342876" lvl="1" indent="0">
              <a:buNone/>
            </a:pPr>
            <a:br>
              <a:rPr lang="de-DE" dirty="0"/>
            </a:br>
            <a:endParaRPr lang="de-DE" dirty="0"/>
          </a:p>
          <a:p>
            <a:pPr lvl="1"/>
            <a:r>
              <a:rPr lang="de-DE" b="1" dirty="0"/>
              <a:t>Steganalyse</a:t>
            </a:r>
          </a:p>
          <a:p>
            <a:pPr lvl="2"/>
            <a:r>
              <a:rPr lang="de-DE" dirty="0"/>
              <a:t>Analyse von Bildern mit versteckten Informationen</a:t>
            </a:r>
          </a:p>
          <a:p>
            <a:pPr lvl="2"/>
            <a:r>
              <a:rPr lang="de-DE" dirty="0"/>
              <a:t>Verwendung der LSB-Methodik erkennen</a:t>
            </a:r>
          </a:p>
          <a:p>
            <a:pPr lvl="2"/>
            <a:r>
              <a:rPr lang="de-DE" dirty="0"/>
              <a:t>statistische bzw. stochastische Verfahren</a:t>
            </a:r>
          </a:p>
          <a:p>
            <a:pPr lvl="1"/>
            <a:endParaRPr lang="de-DE" dirty="0"/>
          </a:p>
          <a:p>
            <a:pPr lvl="2"/>
            <a:endParaRPr lang="de-DE" dirty="0"/>
          </a:p>
          <a:p>
            <a:pPr lvl="2"/>
            <a:endParaRPr lang="de-DE" dirty="0"/>
          </a:p>
          <a:p>
            <a:pPr lvl="2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120255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Fragen oder Anmerkungen?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0638" y="1809932"/>
            <a:ext cx="4382724" cy="4382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4801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A5A59A-2BC6-1548-9F16-49ED537431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Quellen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37676B2-7595-8E41-9064-0DC9D73025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http://</a:t>
            </a:r>
            <a:r>
              <a:rPr lang="de-DE" dirty="0" err="1"/>
              <a:t>www.howmusicworks.org</a:t>
            </a:r>
            <a:r>
              <a:rPr lang="de-DE" dirty="0"/>
              <a:t>/103/Sound-</a:t>
            </a:r>
            <a:r>
              <a:rPr lang="de-DE" dirty="0" err="1"/>
              <a:t>and</a:t>
            </a:r>
            <a:r>
              <a:rPr lang="de-DE" dirty="0"/>
              <a:t>-Music/Amplitude-</a:t>
            </a:r>
            <a:r>
              <a:rPr lang="de-DE" dirty="0" err="1"/>
              <a:t>and</a:t>
            </a:r>
            <a:r>
              <a:rPr lang="de-DE" dirty="0"/>
              <a:t>-</a:t>
            </a:r>
            <a:r>
              <a:rPr lang="de-DE" dirty="0" err="1"/>
              <a:t>Frequency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821164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dirty="0" err="1"/>
              <a:t>Steganographie</a:t>
            </a:r>
            <a:endParaRPr lang="de-DE" b="1" dirty="0"/>
          </a:p>
          <a:p>
            <a:pPr lvl="1"/>
            <a:r>
              <a:rPr lang="de-DE" dirty="0"/>
              <a:t>Grundlagen </a:t>
            </a:r>
            <a:r>
              <a:rPr lang="de-DE"/>
              <a:t>der Audioverarbeitung</a:t>
            </a:r>
            <a:endParaRPr lang="de-DE" dirty="0"/>
          </a:p>
          <a:p>
            <a:pPr lvl="1"/>
            <a:r>
              <a:rPr lang="de-DE" dirty="0"/>
              <a:t>Verstecken von Informationen in Audio-Dateien</a:t>
            </a:r>
            <a:br>
              <a:rPr lang="de-DE" dirty="0"/>
            </a:br>
            <a:endParaRPr lang="de-DE" dirty="0"/>
          </a:p>
          <a:p>
            <a:r>
              <a:rPr lang="de-DE" b="1" dirty="0"/>
              <a:t>Anwendung von </a:t>
            </a:r>
            <a:r>
              <a:rPr lang="de-DE" b="1" dirty="0" err="1"/>
              <a:t>steganographischen</a:t>
            </a:r>
            <a:r>
              <a:rPr lang="de-DE" b="1" dirty="0"/>
              <a:t> Verfahren</a:t>
            </a:r>
          </a:p>
          <a:p>
            <a:pPr lvl="1"/>
            <a:r>
              <a:rPr lang="de-DE" dirty="0"/>
              <a:t>Wasserzeichen</a:t>
            </a:r>
          </a:p>
          <a:p>
            <a:pPr marL="342876" lvl="1" indent="0">
              <a:buNone/>
            </a:pPr>
            <a:endParaRPr lang="de-DE" dirty="0"/>
          </a:p>
          <a:p>
            <a:r>
              <a:rPr lang="de-DE" b="1" dirty="0"/>
              <a:t>Zusammenfassung und Ausblick</a:t>
            </a:r>
          </a:p>
        </p:txBody>
      </p:sp>
    </p:spTree>
    <p:extLst>
      <p:ext uri="{BB962C8B-B14F-4D97-AF65-F5344CB8AC3E}">
        <p14:creationId xmlns:p14="http://schemas.microsoft.com/office/powerpoint/2010/main" val="13204077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Audio-Grundlagen</a:t>
            </a:r>
          </a:p>
        </p:txBody>
      </p:sp>
      <p:sp>
        <p:nvSpPr>
          <p:cNvPr id="9" name="Inhaltsplatzhalter 8">
            <a:extLst>
              <a:ext uri="{FF2B5EF4-FFF2-40B4-BE49-F238E27FC236}">
                <a16:creationId xmlns:a16="http://schemas.microsoft.com/office/drawing/2014/main" id="{1FABA068-3A6B-E341-9F66-04ACB7EB54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7886700" cy="4463663"/>
          </a:xfrm>
        </p:spPr>
        <p:txBody>
          <a:bodyPr>
            <a:normAutofit/>
          </a:bodyPr>
          <a:lstStyle/>
          <a:p>
            <a:r>
              <a:rPr lang="de-DE" dirty="0"/>
              <a:t>Amplitude</a:t>
            </a:r>
          </a:p>
          <a:p>
            <a:pPr lvl="1"/>
            <a:r>
              <a:rPr lang="de-DE" dirty="0"/>
              <a:t>Größe der Vibration</a:t>
            </a:r>
          </a:p>
          <a:p>
            <a:pPr lvl="1"/>
            <a:r>
              <a:rPr lang="de-DE" dirty="0"/>
              <a:t>Bestimmt wie laut der Ton ist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Frequenz</a:t>
            </a:r>
          </a:p>
          <a:p>
            <a:pPr lvl="1"/>
            <a:r>
              <a:rPr lang="de-DE" dirty="0"/>
              <a:t>Geschwindigkeit der Vibration</a:t>
            </a:r>
          </a:p>
          <a:p>
            <a:pPr lvl="1"/>
            <a:r>
              <a:rPr lang="de-DE" dirty="0"/>
              <a:t>Bestimmt die Tonhöhe</a:t>
            </a:r>
          </a:p>
          <a:p>
            <a:pPr lvl="1"/>
            <a:r>
              <a:rPr lang="de-DE" dirty="0"/>
              <a:t>Gemessen in Hertz</a:t>
            </a:r>
          </a:p>
          <a:p>
            <a:pPr lvl="1"/>
            <a:r>
              <a:rPr lang="de-DE" dirty="0">
                <a:sym typeface="Wingdings" pitchFamily="2" charset="2"/>
              </a:rPr>
              <a:t>1 Hz = 1 Zyklus / Sekunde </a:t>
            </a:r>
            <a:endParaRPr lang="de-DE" dirty="0"/>
          </a:p>
          <a:p>
            <a:pPr marL="342876" lvl="1" indent="0">
              <a:buNone/>
            </a:pPr>
            <a:endParaRPr lang="de-DE" dirty="0"/>
          </a:p>
          <a:p>
            <a:endParaRPr lang="de-DE" dirty="0"/>
          </a:p>
          <a:p>
            <a:pPr lvl="1"/>
            <a:endParaRPr lang="de-DE" dirty="0"/>
          </a:p>
          <a:p>
            <a:pPr lvl="1"/>
            <a:endParaRPr lang="de-DE" dirty="0"/>
          </a:p>
          <a:p>
            <a:pPr marL="342876" lvl="1" indent="0">
              <a:buNone/>
            </a:pPr>
            <a:endParaRPr lang="de-DE" dirty="0"/>
          </a:p>
          <a:p>
            <a:endParaRPr lang="de-DE" dirty="0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126C59FE-FE7B-5A40-A4B2-143EC46C98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0174" y="2001328"/>
            <a:ext cx="4144072" cy="969889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1E8945BD-4CA1-DF44-8F7C-7500D0ABE3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0174" y="4148195"/>
            <a:ext cx="4042015" cy="1032471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8324FF42-7904-2845-8717-57B719EBFB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2172" y="5352585"/>
            <a:ext cx="4198137" cy="733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3827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2C5742A-A122-1A43-8074-CEC90952D5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Audio-Abtasten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2BC8A8C-3035-5A44-B517-ABBB20B445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Kurve wird in gleichbleibenden Abständen abgetastet</a:t>
            </a:r>
          </a:p>
          <a:p>
            <a:r>
              <a:rPr lang="de-DE" dirty="0"/>
              <a:t>Bei zu geringer Abtastfrequenz kommt es zu einer falschen Interpolation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9F55A931-7FD0-AC4A-9AC4-6A8A5FA429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3429000"/>
            <a:ext cx="8204200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9156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1E2BB4-7703-1844-9885-82763066E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Audio-Abtasten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9F69144-5AEA-D94D-9186-DCC4035446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Nyquist</a:t>
            </a:r>
            <a:r>
              <a:rPr lang="de-DE" dirty="0"/>
              <a:t> Theorem </a:t>
            </a:r>
            <a:r>
              <a:rPr lang="de-DE" dirty="0">
                <a:sym typeface="Wingdings" pitchFamily="2" charset="2"/>
              </a:rPr>
              <a:t> Abtastfrequenz muss mindestens doppelt so groß sein, wie die zugrundeliegende Frequenz</a:t>
            </a: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EAFE8A4-9BD2-2E41-9B45-CF91ADBED0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900" y="3429000"/>
            <a:ext cx="8204200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4008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233860-3621-414D-B7E7-03122FE0CC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LSB Methode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436A332-7F71-3F4B-875F-D1DDF73779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Frames bestehen aus einer 16 Bit Zahl</a:t>
            </a:r>
          </a:p>
          <a:p>
            <a:r>
              <a:rPr lang="de-DE" dirty="0"/>
              <a:t>Diese repräsentiert die Amplitude</a:t>
            </a:r>
          </a:p>
          <a:p>
            <a:r>
              <a:rPr lang="de-DE" dirty="0"/>
              <a:t>Bits der binärkodierten Nachricht werden die </a:t>
            </a:r>
            <a:r>
              <a:rPr lang="de-DE" dirty="0" err="1"/>
              <a:t>n</a:t>
            </a:r>
            <a:r>
              <a:rPr lang="de-DE" dirty="0"/>
              <a:t> letzten Bits des Frames geschrieben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12B42AF6-E73C-6D40-8DA8-88D5E4A9CFDE}"/>
              </a:ext>
            </a:extLst>
          </p:cNvPr>
          <p:cNvSpPr txBox="1"/>
          <p:nvPr/>
        </p:nvSpPr>
        <p:spPr>
          <a:xfrm>
            <a:off x="929228" y="5481669"/>
            <a:ext cx="917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Original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894E041-4DE2-3147-8911-0F2F015441AC}"/>
              </a:ext>
            </a:extLst>
          </p:cNvPr>
          <p:cNvSpPr txBox="1"/>
          <p:nvPr/>
        </p:nvSpPr>
        <p:spPr>
          <a:xfrm>
            <a:off x="6559034" y="531086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7221D9B2-88B9-B44D-AC06-773EA21706AF}"/>
              </a:ext>
            </a:extLst>
          </p:cNvPr>
          <p:cNvSpPr txBox="1"/>
          <p:nvPr/>
        </p:nvSpPr>
        <p:spPr>
          <a:xfrm>
            <a:off x="3326641" y="5495529"/>
            <a:ext cx="1907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Manipuliert (4 Bit)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477303DA-7F3E-4C42-8B7C-580DDD63DBE9}"/>
              </a:ext>
            </a:extLst>
          </p:cNvPr>
          <p:cNvSpPr txBox="1"/>
          <p:nvPr/>
        </p:nvSpPr>
        <p:spPr>
          <a:xfrm>
            <a:off x="6714712" y="5481669"/>
            <a:ext cx="19078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Manipuliert (8 Bit)</a:t>
            </a:r>
          </a:p>
        </p:txBody>
      </p:sp>
      <p:pic>
        <p:nvPicPr>
          <p:cNvPr id="4" name="sound.wav">
            <a:hlinkClick r:id="" action="ppaction://media"/>
            <a:extLst>
              <a:ext uri="{FF2B5EF4-FFF2-40B4-BE49-F238E27FC236}">
                <a16:creationId xmlns:a16="http://schemas.microsoft.com/office/drawing/2014/main" id="{2A7E14E8-B91A-9844-9D7F-4122E1E53A2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981447" y="4749306"/>
            <a:ext cx="812800" cy="812800"/>
          </a:xfrm>
          <a:prstGeom prst="rect">
            <a:avLst/>
          </a:prstGeom>
        </p:spPr>
      </p:pic>
      <p:pic>
        <p:nvPicPr>
          <p:cNvPr id="5" name="encoded_4.wav">
            <a:hlinkClick r:id="" action="ppaction://media"/>
            <a:extLst>
              <a:ext uri="{FF2B5EF4-FFF2-40B4-BE49-F238E27FC236}">
                <a16:creationId xmlns:a16="http://schemas.microsoft.com/office/drawing/2014/main" id="{81A7D3A2-ABC5-1946-BDA1-F21E0ACCF17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3874188" y="4749306"/>
            <a:ext cx="812800" cy="812800"/>
          </a:xfrm>
          <a:prstGeom prst="rect">
            <a:avLst/>
          </a:prstGeom>
        </p:spPr>
      </p:pic>
      <p:pic>
        <p:nvPicPr>
          <p:cNvPr id="12" name="encoded_8.wav">
            <a:hlinkClick r:id="" action="ppaction://media"/>
            <a:extLst>
              <a:ext uri="{FF2B5EF4-FFF2-40B4-BE49-F238E27FC236}">
                <a16:creationId xmlns:a16="http://schemas.microsoft.com/office/drawing/2014/main" id="{D78AC1CD-8019-1344-B1B9-0E366173B789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7223157" y="4749306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695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6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260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FBBE50A-DB1E-4547-8457-93EF0860E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Wasserzeichen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446C1C4-7F99-6043-84C7-B206792525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genauer: digitales Wasserzeichen</a:t>
            </a:r>
          </a:p>
          <a:p>
            <a:r>
              <a:rPr lang="de-DE" dirty="0"/>
              <a:t>meist nicht-wahrnehmbare Markierung eines Mediums</a:t>
            </a:r>
          </a:p>
          <a:p>
            <a:pPr lvl="1"/>
            <a:r>
              <a:rPr lang="de-DE" dirty="0"/>
              <a:t>festgelegtes Verfahren für die Implementierung und für das Auslesen eines Wasserzeichens</a:t>
            </a:r>
          </a:p>
          <a:p>
            <a:r>
              <a:rPr lang="de-DE" dirty="0"/>
              <a:t>Nachweis für Authentizität</a:t>
            </a:r>
          </a:p>
          <a:p>
            <a:r>
              <a:rPr lang="de-DE" dirty="0"/>
              <a:t>Aufteilung in sichtbare und nicht-sichtbare Wasserzeichen</a:t>
            </a:r>
          </a:p>
          <a:p>
            <a:r>
              <a:rPr lang="de-DE" dirty="0"/>
              <a:t>Verwendung von Prinzipien der </a:t>
            </a:r>
            <a:r>
              <a:rPr lang="de-DE" dirty="0" err="1"/>
              <a:t>Steganographie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5BBA83BF-3536-EA44-8D1A-799F61F9F6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4536546"/>
            <a:ext cx="2517775" cy="1671803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D6FB5526-E9DC-7041-BFAE-079AEEA39A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3949" y="4536546"/>
            <a:ext cx="2545414" cy="1671803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D7584C0E-0CDC-734E-9C15-58594DCF29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9363" y="4536545"/>
            <a:ext cx="2545417" cy="1671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0075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4142A6-5BD6-B745-B021-977B87D080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Eigenschaften von Wasserzeichen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8097842-63AD-2848-BFA2-15AB71F730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dirty="0"/>
              <a:t>Wahrnehmbarkeit</a:t>
            </a:r>
          </a:p>
          <a:p>
            <a:pPr lvl="1"/>
            <a:r>
              <a:rPr lang="de-DE" dirty="0"/>
              <a:t>Grad der Veränderung des Originals</a:t>
            </a:r>
            <a:br>
              <a:rPr lang="de-DE" dirty="0"/>
            </a:br>
            <a:endParaRPr lang="de-DE" dirty="0"/>
          </a:p>
          <a:p>
            <a:r>
              <a:rPr lang="de-DE" b="1" dirty="0"/>
              <a:t>Robustheit</a:t>
            </a:r>
          </a:p>
          <a:p>
            <a:pPr lvl="1"/>
            <a:r>
              <a:rPr lang="de-DE" dirty="0"/>
              <a:t>Anfälligkeit für Bildbearbeitungsalgorithmen oder andere Versuche das Wasserzeichen zu entfernen</a:t>
            </a:r>
            <a:br>
              <a:rPr lang="de-DE" dirty="0"/>
            </a:br>
            <a:endParaRPr lang="de-DE" dirty="0"/>
          </a:p>
          <a:p>
            <a:r>
              <a:rPr lang="de-DE" b="1" dirty="0"/>
              <a:t>Kapazität</a:t>
            </a:r>
          </a:p>
          <a:p>
            <a:pPr lvl="1"/>
            <a:r>
              <a:rPr lang="de-DE" dirty="0"/>
              <a:t>Menge der Informationen die in einem Medium versteckt werden kann</a:t>
            </a:r>
          </a:p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771639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01F3C7A-2399-EE47-8E2F-8D8161A71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Algorithmen: Patchwork-Verfahren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4AB3BE8-2F47-5243-93FA-CA96F68AAA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Paare von kleinen Bildteilstücken (Patches) werden aufgehellt oder abgedunkelt</a:t>
            </a:r>
          </a:p>
          <a:p>
            <a:r>
              <a:rPr lang="de-DE" dirty="0"/>
              <a:t>Mit statistischen Methoden kann das Wasserzeichen überprüft werden</a:t>
            </a:r>
          </a:p>
          <a:p>
            <a:endParaRPr lang="de-DE" dirty="0"/>
          </a:p>
          <a:p>
            <a:r>
              <a:rPr lang="de-DE" b="1" dirty="0"/>
              <a:t>Problem: </a:t>
            </a:r>
            <a:r>
              <a:rPr lang="de-DE" dirty="0"/>
              <a:t>Wasserzeichen lässt sich leicht entfernen, bspw. über einen Weichzeichner oder ähnliche Bildbearbeitungen</a:t>
            </a:r>
          </a:p>
          <a:p>
            <a:r>
              <a:rPr lang="de-DE" dirty="0"/>
              <a:t>Verfahren ist nicht sehr robust!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057547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AMCVorlagePräsentation" id="{708A2B3B-EC0D-B044-A312-A1E8EFD62AF2}" vid="{9548B672-2ABD-5046-A4C6-F0F33EED0F67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CAMCVorlagePräsentation</Template>
  <TotalTime>0</TotalTime>
  <Words>238</Words>
  <Application>Microsoft Macintosh PowerPoint</Application>
  <PresentationFormat>Bildschirmpräsentation (4:3)</PresentationFormat>
  <Paragraphs>83</Paragraphs>
  <Slides>13</Slides>
  <Notes>2</Notes>
  <HiddenSlides>0</HiddenSlides>
  <MMClips>3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7" baseType="lpstr">
      <vt:lpstr>Arial</vt:lpstr>
      <vt:lpstr>Calibri</vt:lpstr>
      <vt:lpstr>Helvetica</vt:lpstr>
      <vt:lpstr>Office-Design</vt:lpstr>
      <vt:lpstr>PowerPoint-Präsentation</vt:lpstr>
      <vt:lpstr>Inhalt</vt:lpstr>
      <vt:lpstr>Audio-Grundlagen</vt:lpstr>
      <vt:lpstr>Audio-Abtasten</vt:lpstr>
      <vt:lpstr>Audio-Abtasten</vt:lpstr>
      <vt:lpstr>LSB Methode</vt:lpstr>
      <vt:lpstr>Wasserzeichen</vt:lpstr>
      <vt:lpstr>Eigenschaften von Wasserzeichen</vt:lpstr>
      <vt:lpstr>Algorithmen: Patchwork-Verfahren</vt:lpstr>
      <vt:lpstr>Algorithmen: Frequenzraum-Verfahren</vt:lpstr>
      <vt:lpstr>Ausblick</vt:lpstr>
      <vt:lpstr>Fragen oder Anmerkungen?</vt:lpstr>
      <vt:lpstr>Quellen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Marc Torchala</dc:creator>
  <cp:lastModifiedBy>Timo Kaesbach</cp:lastModifiedBy>
  <cp:revision>87</cp:revision>
  <cp:lastPrinted>2018-11-12T14:04:00Z</cp:lastPrinted>
  <dcterms:created xsi:type="dcterms:W3CDTF">2018-03-29T13:45:31Z</dcterms:created>
  <dcterms:modified xsi:type="dcterms:W3CDTF">2018-12-10T13:19:29Z</dcterms:modified>
</cp:coreProperties>
</file>

<file path=docProps/thumbnail.jpeg>
</file>